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5"/>
  </p:notesMasterIdLst>
  <p:sldIdLst>
    <p:sldId id="256" r:id="rId5"/>
    <p:sldId id="274" r:id="rId6"/>
    <p:sldId id="257" r:id="rId7"/>
    <p:sldId id="261" r:id="rId8"/>
    <p:sldId id="281" r:id="rId9"/>
    <p:sldId id="285" r:id="rId10"/>
    <p:sldId id="282" r:id="rId11"/>
    <p:sldId id="283" r:id="rId12"/>
    <p:sldId id="284" r:id="rId13"/>
    <p:sldId id="271" r:id="rId14"/>
  </p:sldIdLst>
  <p:sldSz cx="12192000" cy="6858000"/>
  <p:notesSz cx="6858000" cy="9144000"/>
  <p:embeddedFontLst>
    <p:embeddedFont>
      <p:font typeface="Montserrat" panose="00000500000000000000" pitchFamily="50"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25" roundtripDataSignature="AMtx7mhCbf/OSBiw+jMCGaSzxcLAFX57A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02B"/>
    <a:srgbClr val="E877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44"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customschemas.google.com/relationships/presentationmetadata" Target="metadata"/><Relationship Id="rId2" Type="http://schemas.openxmlformats.org/officeDocument/2006/relationships/customXml" Target="../customXml/item2.xml"/><Relationship Id="rId16"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8"/>
          <p:cNvSpPr txBox="1">
            <a:spLocks noGrp="1"/>
          </p:cNvSpPr>
          <p:nvPr>
            <p:ph type="ctrTitle"/>
          </p:nvPr>
        </p:nvSpPr>
        <p:spPr>
          <a:xfrm>
            <a:off x="1524000" y="1845568"/>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Montserra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8"/>
          <p:cNvSpPr txBox="1">
            <a:spLocks noGrp="1"/>
          </p:cNvSpPr>
          <p:nvPr>
            <p:ph type="subTitle" idx="1"/>
          </p:nvPr>
        </p:nvSpPr>
        <p:spPr>
          <a:xfrm>
            <a:off x="1524000" y="4325243"/>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8"/>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8"/>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8"/>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8"/>
        <p:cNvGrpSpPr/>
        <p:nvPr/>
      </p:nvGrpSpPr>
      <p:grpSpPr>
        <a:xfrm>
          <a:off x="0" y="0"/>
          <a:ext cx="0" cy="0"/>
          <a:chOff x="0" y="0"/>
          <a:chExt cx="0" cy="0"/>
        </a:xfrm>
      </p:grpSpPr>
      <p:sp>
        <p:nvSpPr>
          <p:cNvPr id="69" name="Google Shape;69;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7"/>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7"/>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27"/>
          <p:cNvSpPr txBox="1">
            <a:spLocks noGrp="1"/>
          </p:cNvSpPr>
          <p:nvPr>
            <p:ph type="title"/>
          </p:nvPr>
        </p:nvSpPr>
        <p:spPr>
          <a:xfrm>
            <a:off x="838200" y="466530"/>
            <a:ext cx="10515600" cy="7744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8"/>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8"/>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8"/>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19"/>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838200" y="466530"/>
            <a:ext cx="10515600" cy="7744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Montserra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466530"/>
            <a:ext cx="10515600" cy="7744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473824"/>
            <a:ext cx="10515600" cy="7564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9"/>
        <p:cNvGrpSpPr/>
        <p:nvPr/>
      </p:nvGrpSpPr>
      <p:grpSpPr>
        <a:xfrm>
          <a:off x="0" y="0"/>
          <a:ext cx="0" cy="0"/>
          <a:chOff x="0" y="0"/>
          <a:chExt cx="0" cy="0"/>
        </a:xfrm>
      </p:grpSpPr>
      <p:sp>
        <p:nvSpPr>
          <p:cNvPr id="50" name="Google Shape;50;p24"/>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4"/>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24"/>
          <p:cNvSpPr txBox="1">
            <a:spLocks noGrp="1"/>
          </p:cNvSpPr>
          <p:nvPr>
            <p:ph type="title"/>
          </p:nvPr>
        </p:nvSpPr>
        <p:spPr>
          <a:xfrm>
            <a:off x="838200" y="466530"/>
            <a:ext cx="10515600" cy="7744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4"/>
        <p:cNvGrpSpPr/>
        <p:nvPr/>
      </p:nvGrpSpPr>
      <p:grpSpPr>
        <a:xfrm>
          <a:off x="0" y="0"/>
          <a:ext cx="0" cy="0"/>
          <a:chOff x="0" y="0"/>
          <a:chExt cx="0" cy="0"/>
        </a:xfrm>
      </p:grpSpPr>
      <p:sp>
        <p:nvSpPr>
          <p:cNvPr id="55" name="Google Shape;55;p25"/>
          <p:cNvSpPr txBox="1">
            <a:spLocks noGrp="1"/>
          </p:cNvSpPr>
          <p:nvPr>
            <p:ph type="body" idx="1"/>
          </p:nvPr>
        </p:nvSpPr>
        <p:spPr>
          <a:xfrm>
            <a:off x="5183188" y="1712422"/>
            <a:ext cx="6172200" cy="414862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6" name="Google Shape;56;p25"/>
          <p:cNvSpPr txBox="1">
            <a:spLocks noGrp="1"/>
          </p:cNvSpPr>
          <p:nvPr>
            <p:ph type="body" idx="2"/>
          </p:nvPr>
        </p:nvSpPr>
        <p:spPr>
          <a:xfrm>
            <a:off x="839788" y="1720360"/>
            <a:ext cx="3932237" cy="41486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5"/>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5"/>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5"/>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25"/>
          <p:cNvSpPr txBox="1">
            <a:spLocks noGrp="1"/>
          </p:cNvSpPr>
          <p:nvPr>
            <p:ph type="title"/>
          </p:nvPr>
        </p:nvSpPr>
        <p:spPr>
          <a:xfrm>
            <a:off x="838200" y="466530"/>
            <a:ext cx="10515600" cy="7744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1"/>
        <p:cNvGrpSpPr/>
        <p:nvPr/>
      </p:nvGrpSpPr>
      <p:grpSpPr>
        <a:xfrm>
          <a:off x="0" y="0"/>
          <a:ext cx="0" cy="0"/>
          <a:chOff x="0" y="0"/>
          <a:chExt cx="0" cy="0"/>
        </a:xfrm>
      </p:grpSpPr>
      <p:sp>
        <p:nvSpPr>
          <p:cNvPr id="62" name="Google Shape;62;p26"/>
          <p:cNvSpPr>
            <a:spLocks noGrp="1"/>
          </p:cNvSpPr>
          <p:nvPr>
            <p:ph type="pic" idx="2"/>
          </p:nvPr>
        </p:nvSpPr>
        <p:spPr>
          <a:xfrm>
            <a:off x="5183188" y="1696171"/>
            <a:ext cx="6172200" cy="4164879"/>
          </a:xfrm>
          <a:prstGeom prst="rect">
            <a:avLst/>
          </a:prstGeom>
          <a:noFill/>
          <a:ln>
            <a:noFill/>
          </a:ln>
        </p:spPr>
      </p:sp>
      <p:sp>
        <p:nvSpPr>
          <p:cNvPr id="63" name="Google Shape;63;p26"/>
          <p:cNvSpPr txBox="1">
            <a:spLocks noGrp="1"/>
          </p:cNvSpPr>
          <p:nvPr>
            <p:ph type="body" idx="1"/>
          </p:nvPr>
        </p:nvSpPr>
        <p:spPr>
          <a:xfrm>
            <a:off x="839788" y="1704109"/>
            <a:ext cx="3932237" cy="416487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26"/>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6"/>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6"/>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26"/>
          <p:cNvSpPr txBox="1">
            <a:spLocks noGrp="1"/>
          </p:cNvSpPr>
          <p:nvPr>
            <p:ph type="title"/>
          </p:nvPr>
        </p:nvSpPr>
        <p:spPr>
          <a:xfrm>
            <a:off x="838200" y="466530"/>
            <a:ext cx="10515600" cy="7744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838200" y="466530"/>
            <a:ext cx="10515600" cy="77444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8" name="Google Shape;8;p17"/>
          <p:cNvSpPr txBox="1">
            <a:spLocks noGrp="1"/>
          </p:cNvSpPr>
          <p:nvPr>
            <p:ph type="dt" idx="10"/>
          </p:nvPr>
        </p:nvSpPr>
        <p:spPr>
          <a:xfrm>
            <a:off x="838200" y="6391470"/>
            <a:ext cx="2743200" cy="33000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9pPr>
          </a:lstStyle>
          <a:p>
            <a:endParaRPr/>
          </a:p>
        </p:txBody>
      </p:sp>
      <p:sp>
        <p:nvSpPr>
          <p:cNvPr id="9" name="Google Shape;9;p17"/>
          <p:cNvSpPr txBox="1">
            <a:spLocks noGrp="1"/>
          </p:cNvSpPr>
          <p:nvPr>
            <p:ph type="ftr" idx="11"/>
          </p:nvPr>
        </p:nvSpPr>
        <p:spPr>
          <a:xfrm>
            <a:off x="4038600" y="6391470"/>
            <a:ext cx="4114800" cy="33000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400"/>
              <a:buNone/>
              <a:defRPr sz="1800" b="0" i="0" u="none" strike="noStrike" cap="none">
                <a:solidFill>
                  <a:schemeClr val="dk1"/>
                </a:solidFill>
                <a:latin typeface="Montserrat"/>
                <a:ea typeface="Montserrat"/>
                <a:cs typeface="Montserrat"/>
                <a:sym typeface="Montserrat"/>
              </a:defRPr>
            </a:lvl9pPr>
          </a:lstStyle>
          <a:p>
            <a:endParaRPr/>
          </a:p>
        </p:txBody>
      </p:sp>
      <p:sp>
        <p:nvSpPr>
          <p:cNvPr id="10" name="Google Shape;10;p17"/>
          <p:cNvSpPr txBox="1">
            <a:spLocks noGrp="1"/>
          </p:cNvSpPr>
          <p:nvPr>
            <p:ph type="sldNum" idx="12"/>
          </p:nvPr>
        </p:nvSpPr>
        <p:spPr>
          <a:xfrm>
            <a:off x="8610600" y="6391470"/>
            <a:ext cx="2743200" cy="33000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Montserrat"/>
                <a:ea typeface="Montserrat"/>
                <a:cs typeface="Montserrat"/>
                <a:sym typeface="Montserrat"/>
              </a:defRPr>
            </a:lvl1pPr>
            <a:lvl2pPr marL="0" marR="0" lvl="1" indent="0" algn="r" rtl="0">
              <a:spcBef>
                <a:spcPts val="0"/>
              </a:spcBef>
              <a:buNone/>
              <a:defRPr sz="1200" b="0" i="0" u="none" strike="noStrike" cap="none">
                <a:solidFill>
                  <a:schemeClr val="lt1"/>
                </a:solidFill>
                <a:latin typeface="Montserrat"/>
                <a:ea typeface="Montserrat"/>
                <a:cs typeface="Montserrat"/>
                <a:sym typeface="Montserrat"/>
              </a:defRPr>
            </a:lvl2pPr>
            <a:lvl3pPr marL="0" marR="0" lvl="2" indent="0" algn="r" rtl="0">
              <a:spcBef>
                <a:spcPts val="0"/>
              </a:spcBef>
              <a:buNone/>
              <a:defRPr sz="1200" b="0" i="0" u="none" strike="noStrike" cap="none">
                <a:solidFill>
                  <a:schemeClr val="lt1"/>
                </a:solidFill>
                <a:latin typeface="Montserrat"/>
                <a:ea typeface="Montserrat"/>
                <a:cs typeface="Montserrat"/>
                <a:sym typeface="Montserrat"/>
              </a:defRPr>
            </a:lvl3pPr>
            <a:lvl4pPr marL="0" marR="0" lvl="3" indent="0" algn="r" rtl="0">
              <a:spcBef>
                <a:spcPts val="0"/>
              </a:spcBef>
              <a:buNone/>
              <a:defRPr sz="1200" b="0" i="0" u="none" strike="noStrike" cap="none">
                <a:solidFill>
                  <a:schemeClr val="lt1"/>
                </a:solidFill>
                <a:latin typeface="Montserrat"/>
                <a:ea typeface="Montserrat"/>
                <a:cs typeface="Montserrat"/>
                <a:sym typeface="Montserrat"/>
              </a:defRPr>
            </a:lvl4pPr>
            <a:lvl5pPr marL="0" marR="0" lvl="4" indent="0" algn="r" rtl="0">
              <a:spcBef>
                <a:spcPts val="0"/>
              </a:spcBef>
              <a:buNone/>
              <a:defRPr sz="1200" b="0" i="0" u="none" strike="noStrike" cap="none">
                <a:solidFill>
                  <a:schemeClr val="lt1"/>
                </a:solidFill>
                <a:latin typeface="Montserrat"/>
                <a:ea typeface="Montserrat"/>
                <a:cs typeface="Montserrat"/>
                <a:sym typeface="Montserrat"/>
              </a:defRPr>
            </a:lvl5pPr>
            <a:lvl6pPr marL="0" marR="0" lvl="5" indent="0" algn="r" rtl="0">
              <a:spcBef>
                <a:spcPts val="0"/>
              </a:spcBef>
              <a:buNone/>
              <a:defRPr sz="1200" b="0" i="0" u="none" strike="noStrike" cap="none">
                <a:solidFill>
                  <a:schemeClr val="lt1"/>
                </a:solidFill>
                <a:latin typeface="Montserrat"/>
                <a:ea typeface="Montserrat"/>
                <a:cs typeface="Montserrat"/>
                <a:sym typeface="Montserrat"/>
              </a:defRPr>
            </a:lvl6pPr>
            <a:lvl7pPr marL="0" marR="0" lvl="6" indent="0" algn="r" rtl="0">
              <a:spcBef>
                <a:spcPts val="0"/>
              </a:spcBef>
              <a:buNone/>
              <a:defRPr sz="1200" b="0" i="0" u="none" strike="noStrike" cap="none">
                <a:solidFill>
                  <a:schemeClr val="lt1"/>
                </a:solidFill>
                <a:latin typeface="Montserrat"/>
                <a:ea typeface="Montserrat"/>
                <a:cs typeface="Montserrat"/>
                <a:sym typeface="Montserrat"/>
              </a:defRPr>
            </a:lvl7pPr>
            <a:lvl8pPr marL="0" marR="0" lvl="7" indent="0" algn="r" rtl="0">
              <a:spcBef>
                <a:spcPts val="0"/>
              </a:spcBef>
              <a:buNone/>
              <a:defRPr sz="1200" b="0" i="0" u="none" strike="noStrike" cap="none">
                <a:solidFill>
                  <a:schemeClr val="lt1"/>
                </a:solidFill>
                <a:latin typeface="Montserrat"/>
                <a:ea typeface="Montserrat"/>
                <a:cs typeface="Montserrat"/>
                <a:sym typeface="Montserrat"/>
              </a:defRPr>
            </a:lvl8pPr>
            <a:lvl9pPr marL="0" marR="0" lvl="8" indent="0" algn="r" rtl="0">
              <a:spcBef>
                <a:spcPts val="0"/>
              </a:spcBef>
              <a:buNone/>
              <a:defRPr sz="1200" b="0"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fcahaerospace.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2" name="Picture 1" descr="A blue line in the sky&#10;&#10;Description automatically generated">
            <a:extLst>
              <a:ext uri="{FF2B5EF4-FFF2-40B4-BE49-F238E27FC236}">
                <a16:creationId xmlns:a16="http://schemas.microsoft.com/office/drawing/2014/main" id="{7704B905-4C0F-6DDC-0119-39E4EF67175E}"/>
              </a:ext>
            </a:extLst>
          </p:cNvPr>
          <p:cNvPicPr>
            <a:picLocks noChangeAspect="1"/>
          </p:cNvPicPr>
          <p:nvPr/>
        </p:nvPicPr>
        <p:blipFill rotWithShape="1">
          <a:blip r:embed="rId3"/>
          <a:srcRect l="-3520" t="-15424" r="-22606" b="-5479"/>
          <a:stretch/>
        </p:blipFill>
        <p:spPr>
          <a:xfrm rot="643819">
            <a:off x="5393" y="242112"/>
            <a:ext cx="11006576" cy="6140553"/>
          </a:xfrm>
          <a:prstGeom prst="rect">
            <a:avLst/>
          </a:prstGeom>
        </p:spPr>
      </p:pic>
      <p:pic>
        <p:nvPicPr>
          <p:cNvPr id="85" name="Google Shape;85;p1" descr="A picture containing font, graphics, graphic design, logo&#10;&#10;Description automatically generated"/>
          <p:cNvPicPr preferRelativeResize="0"/>
          <p:nvPr/>
        </p:nvPicPr>
        <p:blipFill rotWithShape="1">
          <a:blip r:embed="rId4">
            <a:alphaModFix/>
          </a:blip>
          <a:srcRect/>
          <a:stretch/>
        </p:blipFill>
        <p:spPr>
          <a:xfrm>
            <a:off x="816964" y="5448463"/>
            <a:ext cx="2199094" cy="879637"/>
          </a:xfrm>
          <a:prstGeom prst="rect">
            <a:avLst/>
          </a:prstGeom>
          <a:noFill/>
          <a:ln>
            <a:noFill/>
          </a:ln>
        </p:spPr>
      </p:pic>
      <p:sp>
        <p:nvSpPr>
          <p:cNvPr id="84" name="Google Shape;84;p1"/>
          <p:cNvSpPr txBox="1">
            <a:spLocks noGrp="1"/>
          </p:cNvSpPr>
          <p:nvPr>
            <p:ph type="ctrTitle"/>
          </p:nvPr>
        </p:nvSpPr>
        <p:spPr>
          <a:xfrm>
            <a:off x="803574" y="1798853"/>
            <a:ext cx="10584853" cy="404903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Montserrat"/>
              <a:buNone/>
            </a:pPr>
            <a:r>
              <a:rPr lang="en-US" sz="4800" spc="300" dirty="0">
                <a:solidFill>
                  <a:schemeClr val="dk1"/>
                </a:solidFill>
              </a:rPr>
              <a:t>Gaining a </a:t>
            </a:r>
            <a:r>
              <a:rPr lang="en-US" sz="4800" b="1" i="1" spc="300" dirty="0">
                <a:solidFill>
                  <a:schemeClr val="dk1"/>
                </a:solidFill>
              </a:rPr>
              <a:t>Competitive Edge </a:t>
            </a:r>
            <a:br>
              <a:rPr lang="en-US" sz="4800" b="1" i="1" spc="300" dirty="0">
                <a:solidFill>
                  <a:schemeClr val="dk1"/>
                </a:solidFill>
              </a:rPr>
            </a:br>
            <a:r>
              <a:rPr lang="en-US" sz="4800" spc="300" dirty="0">
                <a:solidFill>
                  <a:schemeClr val="dk1"/>
                </a:solidFill>
              </a:rPr>
              <a:t>with our </a:t>
            </a:r>
            <a:r>
              <a:rPr lang="en-US" sz="4800" b="1" i="1" spc="300" dirty="0">
                <a:solidFill>
                  <a:schemeClr val="dk1"/>
                </a:solidFill>
              </a:rPr>
              <a:t>Trailblazing </a:t>
            </a:r>
            <a:br>
              <a:rPr lang="en-US" sz="4800" b="1" i="1" spc="300" dirty="0">
                <a:solidFill>
                  <a:schemeClr val="dk1"/>
                </a:solidFill>
              </a:rPr>
            </a:br>
            <a:r>
              <a:rPr lang="en-US" sz="4800" b="1" i="1" spc="300" dirty="0">
                <a:solidFill>
                  <a:schemeClr val="dk1"/>
                </a:solidFill>
              </a:rPr>
              <a:t>Innovative Products</a:t>
            </a:r>
            <a:endParaRPr sz="6600" b="1" i="1" spc="300" dirty="0"/>
          </a:p>
        </p:txBody>
      </p:sp>
      <p:pic>
        <p:nvPicPr>
          <p:cNvPr id="86" name="Google Shape;86;p1" descr="A picture containing graphics, graphic design, design, illustration&#10;&#10;Description automatically generated"/>
          <p:cNvPicPr preferRelativeResize="0"/>
          <p:nvPr/>
        </p:nvPicPr>
        <p:blipFill rotWithShape="1">
          <a:blip r:embed="rId5">
            <a:alphaModFix/>
          </a:blip>
          <a:srcRect/>
          <a:stretch/>
        </p:blipFill>
        <p:spPr>
          <a:xfrm>
            <a:off x="3368367" y="5618566"/>
            <a:ext cx="1239143" cy="539432"/>
          </a:xfrm>
          <a:prstGeom prst="rect">
            <a:avLst/>
          </a:prstGeom>
          <a:noFill/>
          <a:ln>
            <a:noFill/>
          </a:ln>
        </p:spPr>
      </p:pic>
      <p:pic>
        <p:nvPicPr>
          <p:cNvPr id="88" name="Google Shape;88;p1" descr="A picture containing logo, graphics, font, symbol&#10;&#10;Description automatically generated"/>
          <p:cNvPicPr preferRelativeResize="0"/>
          <p:nvPr/>
        </p:nvPicPr>
        <p:blipFill rotWithShape="1">
          <a:blip r:embed="rId6">
            <a:alphaModFix/>
          </a:blip>
          <a:srcRect/>
          <a:stretch/>
        </p:blipFill>
        <p:spPr>
          <a:xfrm>
            <a:off x="7143234" y="5433982"/>
            <a:ext cx="1539127" cy="783895"/>
          </a:xfrm>
          <a:prstGeom prst="rect">
            <a:avLst/>
          </a:prstGeom>
          <a:noFill/>
          <a:ln>
            <a:noFill/>
          </a:ln>
        </p:spPr>
      </p:pic>
      <p:pic>
        <p:nvPicPr>
          <p:cNvPr id="89" name="Google Shape;89;p1" descr="A red and black sign with black text&#10;&#10;Description automatically generated with low confidence"/>
          <p:cNvPicPr preferRelativeResize="0"/>
          <p:nvPr/>
        </p:nvPicPr>
        <p:blipFill rotWithShape="1">
          <a:blip r:embed="rId7">
            <a:alphaModFix/>
          </a:blip>
          <a:srcRect/>
          <a:stretch/>
        </p:blipFill>
        <p:spPr>
          <a:xfrm>
            <a:off x="9386980" y="5605541"/>
            <a:ext cx="1674435" cy="440775"/>
          </a:xfrm>
          <a:prstGeom prst="rect">
            <a:avLst/>
          </a:prstGeom>
          <a:noFill/>
          <a:ln>
            <a:noFill/>
          </a:ln>
        </p:spPr>
      </p:pic>
      <p:pic>
        <p:nvPicPr>
          <p:cNvPr id="3" name="Picture 2" descr="A logo with a plane and a compass&#10;&#10;Description automatically generated">
            <a:extLst>
              <a:ext uri="{FF2B5EF4-FFF2-40B4-BE49-F238E27FC236}">
                <a16:creationId xmlns:a16="http://schemas.microsoft.com/office/drawing/2014/main" id="{8A5FBF31-3C5D-FD74-DFB9-12BA1CAD117D}"/>
              </a:ext>
            </a:extLst>
          </p:cNvPr>
          <p:cNvPicPr>
            <a:picLocks noChangeAspect="1"/>
          </p:cNvPicPr>
          <p:nvPr/>
        </p:nvPicPr>
        <p:blipFill>
          <a:blip r:embed="rId8"/>
          <a:stretch>
            <a:fillRect/>
          </a:stretch>
        </p:blipFill>
        <p:spPr>
          <a:xfrm>
            <a:off x="5048767" y="5431344"/>
            <a:ext cx="1766140" cy="8330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3" name="Picture 2" descr="A blue line in the sky&#10;&#10;Description automatically generated">
            <a:extLst>
              <a:ext uri="{FF2B5EF4-FFF2-40B4-BE49-F238E27FC236}">
                <a16:creationId xmlns:a16="http://schemas.microsoft.com/office/drawing/2014/main" id="{6CDFBFD9-4D5D-062D-FEE5-BCBEC35939F1}"/>
              </a:ext>
            </a:extLst>
          </p:cNvPr>
          <p:cNvPicPr>
            <a:picLocks noChangeAspect="1"/>
          </p:cNvPicPr>
          <p:nvPr/>
        </p:nvPicPr>
        <p:blipFill rotWithShape="1">
          <a:blip r:embed="rId3"/>
          <a:srcRect l="22605" t="-15424" r="-22605" b="15424"/>
          <a:stretch/>
        </p:blipFill>
        <p:spPr>
          <a:xfrm rot="591710">
            <a:off x="130130" y="402537"/>
            <a:ext cx="10400306" cy="6052926"/>
          </a:xfrm>
          <a:prstGeom prst="rect">
            <a:avLst/>
          </a:prstGeom>
        </p:spPr>
      </p:pic>
      <p:sp>
        <p:nvSpPr>
          <p:cNvPr id="299" name="Google Shape;299;p16"/>
          <p:cNvSpPr txBox="1"/>
          <p:nvPr/>
        </p:nvSpPr>
        <p:spPr>
          <a:xfrm>
            <a:off x="3197679" y="3793142"/>
            <a:ext cx="5796642"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a:solidFill>
                  <a:schemeClr val="tx1"/>
                </a:solidFill>
                <a:latin typeface="Montserrat"/>
                <a:ea typeface="Montserrat"/>
                <a:cs typeface="Montserrat"/>
                <a:sym typeface="Montserrat"/>
              </a:rPr>
              <a:t>Thank You!</a:t>
            </a:r>
            <a:r>
              <a:rPr lang="en-US" sz="4800" dirty="0">
                <a:solidFill>
                  <a:schemeClr val="dk1"/>
                </a:solidFill>
                <a:latin typeface="Montserrat"/>
                <a:ea typeface="Montserrat"/>
                <a:cs typeface="Montserrat"/>
                <a:sym typeface="Montserrat"/>
              </a:rPr>
              <a:t> </a:t>
            </a:r>
          </a:p>
          <a:p>
            <a:pPr marL="0" marR="0" lvl="0" indent="0" algn="ctr" rtl="0">
              <a:spcBef>
                <a:spcPts val="0"/>
              </a:spcBef>
              <a:spcAft>
                <a:spcPts val="0"/>
              </a:spcAft>
              <a:buNone/>
            </a:pPr>
            <a:r>
              <a:rPr lang="en-US" sz="4800" dirty="0">
                <a:solidFill>
                  <a:schemeClr val="dk1"/>
                </a:solidFill>
                <a:latin typeface="Montserrat"/>
                <a:ea typeface="Montserrat"/>
                <a:cs typeface="Montserrat"/>
                <a:sym typeface="Montserrat"/>
              </a:rPr>
              <a:t>Questions?</a:t>
            </a:r>
            <a:endParaRP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p2">
            <a:extLst>
              <a:ext uri="{FF2B5EF4-FFF2-40B4-BE49-F238E27FC236}">
                <a16:creationId xmlns:a16="http://schemas.microsoft.com/office/drawing/2014/main" id="{303290D8-7CFF-1FFE-6C6E-22B9868A4FA5}"/>
              </a:ext>
            </a:extLst>
          </p:cNvPr>
          <p:cNvSpPr txBox="1"/>
          <p:nvPr/>
        </p:nvSpPr>
        <p:spPr>
          <a:xfrm>
            <a:off x="409983" y="593478"/>
            <a:ext cx="59170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Montserrat"/>
                <a:ea typeface="Montserrat"/>
                <a:cs typeface="Montserrat"/>
                <a:sym typeface="Montserrat"/>
              </a:rPr>
              <a:t>AGENDA</a:t>
            </a:r>
            <a:endParaRPr/>
          </a:p>
        </p:txBody>
      </p:sp>
      <p:sp>
        <p:nvSpPr>
          <p:cNvPr id="4" name="TextBox 3">
            <a:extLst>
              <a:ext uri="{FF2B5EF4-FFF2-40B4-BE49-F238E27FC236}">
                <a16:creationId xmlns:a16="http://schemas.microsoft.com/office/drawing/2014/main" id="{2A714A02-67CF-F7B9-1D85-D6B855340A6C}"/>
              </a:ext>
            </a:extLst>
          </p:cNvPr>
          <p:cNvSpPr txBox="1"/>
          <p:nvPr/>
        </p:nvSpPr>
        <p:spPr>
          <a:xfrm>
            <a:off x="409983" y="1818168"/>
            <a:ext cx="6186759"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Montserrat" panose="00000500000000000000" pitchFamily="2" charset="0"/>
              </a:rPr>
              <a:t>Introducing our Speaker</a:t>
            </a:r>
            <a:endParaRPr lang="en-US" sz="1800" b="1" i="1" dirty="0">
              <a:latin typeface="Montserrat" panose="00000500000000000000" pitchFamily="2" charset="0"/>
            </a:endParaRPr>
          </a:p>
          <a:p>
            <a:pPr marL="285750" indent="-285750">
              <a:buFont typeface="Arial" panose="020B0604020202020204" pitchFamily="34" charset="0"/>
              <a:buChar char="•"/>
            </a:pPr>
            <a:r>
              <a:rPr lang="en-US" sz="1800" dirty="0">
                <a:latin typeface="Montserrat" panose="00000500000000000000" pitchFamily="2" charset="0"/>
              </a:rPr>
              <a:t>A brief overview of  FCAH Aerospace</a:t>
            </a:r>
          </a:p>
          <a:p>
            <a:pPr marL="285750" indent="-285750">
              <a:buFont typeface="Arial" panose="020B0604020202020204" pitchFamily="34" charset="0"/>
              <a:buChar char="•"/>
            </a:pPr>
            <a:r>
              <a:rPr lang="en-US" sz="1800" dirty="0">
                <a:latin typeface="Montserrat" panose="00000500000000000000" pitchFamily="2" charset="0"/>
              </a:rPr>
              <a:t>Overview of our New 65 Passenger Rafts</a:t>
            </a:r>
          </a:p>
          <a:p>
            <a:pPr marL="285750" indent="-285750">
              <a:buFont typeface="Arial" panose="020B0604020202020204" pitchFamily="34" charset="0"/>
              <a:buChar char="•"/>
            </a:pPr>
            <a:r>
              <a:rPr lang="en-US" sz="1800" dirty="0">
                <a:latin typeface="Montserrat" panose="00000500000000000000" pitchFamily="2" charset="0"/>
              </a:rPr>
              <a:t>Overview of our 6 Passenger Rafts</a:t>
            </a:r>
          </a:p>
          <a:p>
            <a:pPr marL="285750" indent="-285750">
              <a:buFont typeface="Arial" panose="020B0604020202020204" pitchFamily="34" charset="0"/>
              <a:buChar char="•"/>
            </a:pPr>
            <a:r>
              <a:rPr lang="en-US" sz="1800" dirty="0">
                <a:latin typeface="Montserrat" panose="00000500000000000000" pitchFamily="2" charset="0"/>
              </a:rPr>
              <a:t>Questions/Closing Statement</a:t>
            </a:r>
          </a:p>
          <a:p>
            <a:r>
              <a:rPr lang="en-US" sz="1800" dirty="0">
                <a:latin typeface="Montserrat" panose="00000500000000000000" pitchFamily="2" charset="0"/>
              </a:rPr>
              <a:t>	</a:t>
            </a:r>
          </a:p>
        </p:txBody>
      </p:sp>
      <p:pic>
        <p:nvPicPr>
          <p:cNvPr id="14" name="Picture 13" descr="A person in a suit and tie&#10;&#10;Description automatically generated">
            <a:extLst>
              <a:ext uri="{FF2B5EF4-FFF2-40B4-BE49-F238E27FC236}">
                <a16:creationId xmlns:a16="http://schemas.microsoft.com/office/drawing/2014/main" id="{523FF299-CE47-ADEA-2BB0-C4072240B0AC}"/>
              </a:ext>
            </a:extLst>
          </p:cNvPr>
          <p:cNvPicPr>
            <a:picLocks noChangeAspect="1"/>
          </p:cNvPicPr>
          <p:nvPr/>
        </p:nvPicPr>
        <p:blipFill>
          <a:blip r:embed="rId2"/>
          <a:stretch>
            <a:fillRect/>
          </a:stretch>
        </p:blipFill>
        <p:spPr>
          <a:xfrm>
            <a:off x="6326987" y="1428628"/>
            <a:ext cx="5395727" cy="5395727"/>
          </a:xfrm>
          <a:prstGeom prst="rect">
            <a:avLst/>
          </a:prstGeom>
        </p:spPr>
      </p:pic>
      <p:sp>
        <p:nvSpPr>
          <p:cNvPr id="15" name="TextBox 14">
            <a:extLst>
              <a:ext uri="{FF2B5EF4-FFF2-40B4-BE49-F238E27FC236}">
                <a16:creationId xmlns:a16="http://schemas.microsoft.com/office/drawing/2014/main" id="{D5F6D6D0-1BEF-FEB8-25DB-A35B2F736144}"/>
              </a:ext>
            </a:extLst>
          </p:cNvPr>
          <p:cNvSpPr txBox="1"/>
          <p:nvPr/>
        </p:nvSpPr>
        <p:spPr>
          <a:xfrm>
            <a:off x="1677878" y="4516032"/>
            <a:ext cx="5575177" cy="892552"/>
          </a:xfrm>
          <a:prstGeom prst="rect">
            <a:avLst/>
          </a:prstGeom>
          <a:noFill/>
        </p:spPr>
        <p:txBody>
          <a:bodyPr wrap="square" rtlCol="0">
            <a:spAutoFit/>
          </a:bodyPr>
          <a:lstStyle/>
          <a:p>
            <a:r>
              <a:rPr lang="en-US" sz="2800" b="1" spc="300">
                <a:solidFill>
                  <a:srgbClr val="E87722"/>
                </a:solidFill>
                <a:latin typeface="Montserrat" panose="00000500000000000000" pitchFamily="50" charset="0"/>
              </a:rPr>
              <a:t>Christopher Cartwright</a:t>
            </a:r>
          </a:p>
          <a:p>
            <a:r>
              <a:rPr lang="en-US" sz="2400" b="1" spc="300">
                <a:solidFill>
                  <a:schemeClr val="tx1"/>
                </a:solidFill>
                <a:latin typeface="Montserrat" panose="00000500000000000000" pitchFamily="50" charset="0"/>
              </a:rPr>
              <a:t>Engineering Manager</a:t>
            </a:r>
          </a:p>
        </p:txBody>
      </p:sp>
    </p:spTree>
    <p:extLst>
      <p:ext uri="{BB962C8B-B14F-4D97-AF65-F5344CB8AC3E}">
        <p14:creationId xmlns:p14="http://schemas.microsoft.com/office/powerpoint/2010/main" val="4215442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p:nvPr/>
        </p:nvSpPr>
        <p:spPr>
          <a:xfrm>
            <a:off x="268450" y="1551963"/>
            <a:ext cx="4446164" cy="31700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Montserrat"/>
                <a:ea typeface="Montserrat"/>
                <a:cs typeface="Montserrat"/>
                <a:sym typeface="Montserrat"/>
              </a:rPr>
              <a:t>About FCAH Aerospace</a:t>
            </a:r>
          </a:p>
          <a:p>
            <a:pPr marL="0" marR="0" lvl="0" indent="0" algn="l" rtl="0">
              <a:spcBef>
                <a:spcPts val="0"/>
              </a:spcBef>
              <a:spcAft>
                <a:spcPts val="0"/>
              </a:spcAft>
              <a:buNone/>
            </a:pPr>
            <a:endParaRPr dirty="0"/>
          </a:p>
          <a:p>
            <a:pPr marL="0" marR="0" lvl="0" indent="0" algn="l" rtl="0">
              <a:spcBef>
                <a:spcPts val="0"/>
              </a:spcBef>
              <a:spcAft>
                <a:spcPts val="0"/>
              </a:spcAft>
              <a:buNone/>
            </a:pPr>
            <a:r>
              <a:rPr lang="en-US" sz="1400" dirty="0">
                <a:solidFill>
                  <a:schemeClr val="dk1"/>
                </a:solidFill>
                <a:latin typeface="Montserrat"/>
                <a:ea typeface="Montserrat"/>
                <a:cs typeface="Montserrat"/>
                <a:sym typeface="Montserrat"/>
              </a:rPr>
              <a:t>FCAH Aerospace includes a family of brands that collectively provide comprehensive aftermarket aviation solutions, focused on delivering high-quality OEM, PMA, and aftermarket parts, maintenance, repair, overhaul, storage, disassembly, emergency equipment, and customer service with care and urgency.</a:t>
            </a:r>
            <a:endParaRPr dirty="0"/>
          </a:p>
          <a:p>
            <a:pPr marL="0" marR="0" lvl="0" indent="0" algn="l" rtl="0">
              <a:spcBef>
                <a:spcPts val="0"/>
              </a:spcBef>
              <a:spcAft>
                <a:spcPts val="0"/>
              </a:spcAft>
              <a:buNone/>
            </a:pPr>
            <a:endParaRPr sz="1400" dirty="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US" sz="1400" dirty="0">
                <a:solidFill>
                  <a:schemeClr val="dk1"/>
                </a:solidFill>
                <a:latin typeface="Montserrat"/>
                <a:ea typeface="Montserrat"/>
                <a:cs typeface="Montserrat"/>
                <a:sym typeface="Montserrat"/>
              </a:rPr>
              <a:t>Our brands include Air Cargo Equipment, AVI Aviation and its divisions, Cargo Repair, Cobalt Aero Services, and First Class Air Support.</a:t>
            </a:r>
            <a:endParaRPr dirty="0"/>
          </a:p>
        </p:txBody>
      </p:sp>
      <p:sp>
        <p:nvSpPr>
          <p:cNvPr id="95" name="Google Shape;95;p2"/>
          <p:cNvSpPr txBox="1"/>
          <p:nvPr/>
        </p:nvSpPr>
        <p:spPr>
          <a:xfrm>
            <a:off x="5092117" y="1551963"/>
            <a:ext cx="6831433" cy="55399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Montserrat"/>
                <a:ea typeface="Montserrat"/>
                <a:cs typeface="Montserrat"/>
                <a:sym typeface="Montserrat"/>
              </a:rPr>
              <a:t>Total Square Footage</a:t>
            </a:r>
            <a:endParaRPr/>
          </a:p>
          <a:p>
            <a:pPr marL="0" marR="0" lvl="0" indent="0" algn="l" rtl="0">
              <a:spcBef>
                <a:spcPts val="0"/>
              </a:spcBef>
              <a:spcAft>
                <a:spcPts val="0"/>
              </a:spcAft>
              <a:buNone/>
            </a:pPr>
            <a:r>
              <a:rPr lang="en-US" sz="1400">
                <a:solidFill>
                  <a:schemeClr val="dk1"/>
                </a:solidFill>
                <a:latin typeface="Montserrat"/>
                <a:ea typeface="Montserrat"/>
                <a:cs typeface="Montserrat"/>
                <a:sym typeface="Montserrat"/>
              </a:rPr>
              <a:t>Over 434,000 square feet of warehouse space</a:t>
            </a:r>
            <a:endParaRPr/>
          </a:p>
          <a:p>
            <a:pPr marL="0" marR="0" lvl="0" indent="0" algn="l" rtl="0">
              <a:spcBef>
                <a:spcPts val="0"/>
              </a:spcBef>
              <a:spcAft>
                <a:spcPts val="0"/>
              </a:spcAft>
              <a:buNone/>
            </a:pPr>
            <a:endParaRPr sz="140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US" sz="1800" b="1">
                <a:solidFill>
                  <a:schemeClr val="dk1"/>
                </a:solidFill>
                <a:latin typeface="Montserrat"/>
                <a:ea typeface="Montserrat"/>
                <a:cs typeface="Montserrat"/>
                <a:sym typeface="Montserrat"/>
              </a:rPr>
              <a:t>Locations</a:t>
            </a:r>
            <a:endParaRPr/>
          </a:p>
          <a:p>
            <a:pPr marL="0" marR="0" lvl="0" indent="0" algn="l" rtl="0">
              <a:spcBef>
                <a:spcPts val="0"/>
              </a:spcBef>
              <a:spcAft>
                <a:spcPts val="0"/>
              </a:spcAft>
              <a:buNone/>
            </a:pPr>
            <a:r>
              <a:rPr lang="en-US" sz="1400">
                <a:solidFill>
                  <a:schemeClr val="dk1"/>
                </a:solidFill>
                <a:latin typeface="Montserrat"/>
                <a:ea typeface="Montserrat"/>
                <a:cs typeface="Montserrat"/>
                <a:sym typeface="Montserrat"/>
              </a:rPr>
              <a:t>10 locations and 15 distribution centers</a:t>
            </a:r>
            <a:endParaRPr/>
          </a:p>
          <a:p>
            <a:pPr marL="0" marR="0" lvl="0" indent="0" algn="l" rtl="0">
              <a:spcBef>
                <a:spcPts val="0"/>
              </a:spcBef>
              <a:spcAft>
                <a:spcPts val="0"/>
              </a:spcAft>
              <a:buNone/>
            </a:pPr>
            <a:endParaRPr sz="140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US" sz="1800" b="1">
                <a:solidFill>
                  <a:schemeClr val="dk1"/>
                </a:solidFill>
                <a:latin typeface="Montserrat"/>
                <a:ea typeface="Montserrat"/>
                <a:cs typeface="Montserrat"/>
                <a:sym typeface="Montserrat"/>
              </a:rPr>
              <a:t>Customers</a:t>
            </a:r>
            <a:endParaRPr/>
          </a:p>
          <a:p>
            <a:pPr marL="0" marR="0" lvl="0" indent="0" algn="l" rtl="0">
              <a:spcBef>
                <a:spcPts val="0"/>
              </a:spcBef>
              <a:spcAft>
                <a:spcPts val="0"/>
              </a:spcAft>
              <a:buNone/>
            </a:pPr>
            <a:r>
              <a:rPr lang="en-US" sz="1400">
                <a:solidFill>
                  <a:schemeClr val="dk1"/>
                </a:solidFill>
                <a:latin typeface="Montserrat"/>
                <a:ea typeface="Montserrat"/>
                <a:cs typeface="Montserrat"/>
                <a:sym typeface="Montserrat"/>
              </a:rPr>
              <a:t>Supporting over 750 Customers</a:t>
            </a:r>
            <a:endParaRPr/>
          </a:p>
          <a:p>
            <a:pPr marL="0" marR="0" lvl="0" indent="0" algn="l" rtl="0">
              <a:spcBef>
                <a:spcPts val="0"/>
              </a:spcBef>
              <a:spcAft>
                <a:spcPts val="0"/>
              </a:spcAft>
              <a:buNone/>
            </a:pPr>
            <a:endParaRPr sz="140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US" sz="1800" b="1">
                <a:solidFill>
                  <a:schemeClr val="dk1"/>
                </a:solidFill>
                <a:latin typeface="Montserrat"/>
                <a:ea typeface="Montserrat"/>
                <a:cs typeface="Montserrat"/>
                <a:sym typeface="Montserrat"/>
              </a:rPr>
              <a:t>Solutions</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Montserrat"/>
                <a:ea typeface="Montserrat"/>
                <a:cs typeface="Montserrat"/>
                <a:sym typeface="Montserrat"/>
              </a:rPr>
              <a:t>Offering Specialized repair solutions for cargo loading systems and components</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Montserrat"/>
                <a:ea typeface="Montserrat"/>
                <a:cs typeface="Montserrat"/>
                <a:sym typeface="Montserrat"/>
              </a:rPr>
              <a:t>Providing More than 2M Parts including PMA</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Montserrat"/>
                <a:ea typeface="Montserrat"/>
                <a:cs typeface="Montserrat"/>
                <a:sym typeface="Montserrat"/>
              </a:rPr>
              <a:t>Reducing cost by up to 60% with DER Capabilities</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Montserrat"/>
                <a:ea typeface="Montserrat"/>
                <a:cs typeface="Montserrat"/>
                <a:sym typeface="Montserrat"/>
              </a:rPr>
              <a:t>Specializes in maintaining, repairing, and overhauling of large components</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Montserrat"/>
                <a:ea typeface="Montserrat"/>
                <a:cs typeface="Montserrat"/>
                <a:sym typeface="Montserrat"/>
              </a:rPr>
              <a:t>Manufacturing Compact Lightweight Survival Rafts for aviation Industry</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Montserrat"/>
                <a:ea typeface="Montserrat"/>
                <a:cs typeface="Montserrat"/>
                <a:sym typeface="Montserrat"/>
              </a:rPr>
              <a:t>Supporting your End of Life with Teardown capabilities</a:t>
            </a:r>
            <a:endParaRPr/>
          </a:p>
          <a:p>
            <a:pPr marL="0" marR="0" lvl="0" indent="0" algn="l" rtl="0">
              <a:spcBef>
                <a:spcPts val="0"/>
              </a:spcBef>
              <a:spcAft>
                <a:spcPts val="0"/>
              </a:spcAft>
              <a:buNone/>
            </a:pPr>
            <a:endParaRPr sz="1800">
              <a:solidFill>
                <a:schemeClr val="dk1"/>
              </a:solidFill>
              <a:latin typeface="Montserrat"/>
              <a:ea typeface="Montserrat"/>
              <a:cs typeface="Montserrat"/>
              <a:sym typeface="Montserrat"/>
            </a:endParaRPr>
          </a:p>
          <a:p>
            <a:pPr marL="0" marR="0" lvl="0" indent="0" algn="l" rtl="0">
              <a:spcBef>
                <a:spcPts val="0"/>
              </a:spcBef>
              <a:spcAft>
                <a:spcPts val="0"/>
              </a:spcAft>
              <a:buNone/>
            </a:pPr>
            <a:endParaRPr sz="1800">
              <a:solidFill>
                <a:schemeClr val="dk1"/>
              </a:solidFill>
              <a:latin typeface="Montserrat"/>
              <a:ea typeface="Montserrat"/>
              <a:cs typeface="Montserrat"/>
              <a:sym typeface="Montserrat"/>
            </a:endParaRPr>
          </a:p>
          <a:p>
            <a:pPr marL="0" marR="0" lvl="0" indent="0" algn="l" rtl="0">
              <a:spcBef>
                <a:spcPts val="0"/>
              </a:spcBef>
              <a:spcAft>
                <a:spcPts val="0"/>
              </a:spcAft>
              <a:buNone/>
            </a:pPr>
            <a:endParaRPr sz="1800">
              <a:solidFill>
                <a:schemeClr val="dk1"/>
              </a:solidFill>
              <a:latin typeface="Montserrat"/>
              <a:ea typeface="Montserrat"/>
              <a:cs typeface="Montserrat"/>
              <a:sym typeface="Montserrat"/>
            </a:endParaRPr>
          </a:p>
          <a:p>
            <a:pPr marL="0" marR="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96" name="Google Shape;96;p2"/>
          <p:cNvSpPr txBox="1"/>
          <p:nvPr/>
        </p:nvSpPr>
        <p:spPr>
          <a:xfrm>
            <a:off x="409983" y="593478"/>
            <a:ext cx="59170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Montserrat"/>
                <a:ea typeface="Montserrat"/>
                <a:cs typeface="Montserrat"/>
                <a:sym typeface="Montserrat"/>
              </a:rPr>
              <a:t>Our About FCAH Aerospace</a:t>
            </a:r>
            <a:endParaRPr/>
          </a:p>
        </p:txBody>
      </p:sp>
      <p:sp>
        <p:nvSpPr>
          <p:cNvPr id="97" name="Google Shape;97;p2"/>
          <p:cNvSpPr txBox="1"/>
          <p:nvPr/>
        </p:nvSpPr>
        <p:spPr>
          <a:xfrm>
            <a:off x="-395679" y="5720031"/>
            <a:ext cx="511029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https://fcahaerospace.com</a:t>
            </a:r>
            <a:endParaRPr sz="1200" b="1">
              <a:solidFill>
                <a:schemeClr val="dk1"/>
              </a:solidFill>
              <a:latin typeface="Montserrat"/>
              <a:ea typeface="Montserrat"/>
              <a:cs typeface="Montserrat"/>
              <a:sym typeface="Montserrat"/>
            </a:endParaRPr>
          </a:p>
        </p:txBody>
      </p:sp>
      <p:sp>
        <p:nvSpPr>
          <p:cNvPr id="98" name="Google Shape;98;p2"/>
          <p:cNvSpPr txBox="1"/>
          <p:nvPr/>
        </p:nvSpPr>
        <p:spPr>
          <a:xfrm>
            <a:off x="361078" y="5561726"/>
            <a:ext cx="364711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Montserrat"/>
                <a:ea typeface="Montserrat"/>
                <a:cs typeface="Montserrat"/>
                <a:sym typeface="Montserrat"/>
              </a:rPr>
              <a:t>Visit our website to learn more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p:nvPr/>
        </p:nvSpPr>
        <p:spPr>
          <a:xfrm>
            <a:off x="118742" y="517546"/>
            <a:ext cx="964825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Montserrat"/>
                <a:sym typeface="Montserrat"/>
              </a:rPr>
              <a:t>Innovation that Delivers</a:t>
            </a:r>
            <a:endParaRPr/>
          </a:p>
        </p:txBody>
      </p:sp>
      <p:sp>
        <p:nvSpPr>
          <p:cNvPr id="10" name="TextBox 9">
            <a:extLst>
              <a:ext uri="{FF2B5EF4-FFF2-40B4-BE49-F238E27FC236}">
                <a16:creationId xmlns:a16="http://schemas.microsoft.com/office/drawing/2014/main" id="{B3273068-134A-7907-7ACC-87A0A85704A6}"/>
              </a:ext>
            </a:extLst>
          </p:cNvPr>
          <p:cNvSpPr txBox="1"/>
          <p:nvPr/>
        </p:nvSpPr>
        <p:spPr>
          <a:xfrm>
            <a:off x="848409" y="1705556"/>
            <a:ext cx="10646905" cy="738664"/>
          </a:xfrm>
          <a:prstGeom prst="rect">
            <a:avLst/>
          </a:prstGeom>
          <a:noFill/>
        </p:spPr>
        <p:txBody>
          <a:bodyPr wrap="square" rtlCol="0">
            <a:spAutoFit/>
          </a:bodyPr>
          <a:lstStyle/>
          <a:p>
            <a:r>
              <a:rPr lang="en-US" dirty="0">
                <a:latin typeface="Montserrat" panose="00000500000000000000" pitchFamily="2" charset="0"/>
              </a:rPr>
              <a:t>At FCAH Aerospace, we believe in creating innovative products that will give you a competitive edge. This includes the first-ever 65-passenger raft from AVI Aviation.  This new 65-passenger raft will be the game changer for your fleet.  In addition, we also have the 6-passenger reversible life raft that can support your survival product requirements.</a:t>
            </a:r>
          </a:p>
        </p:txBody>
      </p:sp>
      <p:sp>
        <p:nvSpPr>
          <p:cNvPr id="2" name="Rectangle 1">
            <a:extLst>
              <a:ext uri="{FF2B5EF4-FFF2-40B4-BE49-F238E27FC236}">
                <a16:creationId xmlns:a16="http://schemas.microsoft.com/office/drawing/2014/main" id="{E2D1F6A3-2BC6-C936-7E9E-052370929454}"/>
              </a:ext>
            </a:extLst>
          </p:cNvPr>
          <p:cNvSpPr/>
          <p:nvPr/>
        </p:nvSpPr>
        <p:spPr>
          <a:xfrm>
            <a:off x="1836634" y="5269291"/>
            <a:ext cx="2186029" cy="544912"/>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latin typeface="Montserrat" panose="00000500000000000000" pitchFamily="50" charset="0"/>
              </a:rPr>
              <a:t>TOP QUALITY</a:t>
            </a:r>
          </a:p>
        </p:txBody>
      </p:sp>
      <p:pic>
        <p:nvPicPr>
          <p:cNvPr id="6" name="Picture 5" descr="A logo of an airplane&#10;&#10;Description automatically generated">
            <a:extLst>
              <a:ext uri="{FF2B5EF4-FFF2-40B4-BE49-F238E27FC236}">
                <a16:creationId xmlns:a16="http://schemas.microsoft.com/office/drawing/2014/main" id="{80E885C2-1E51-7FC2-105E-D4CF101512A1}"/>
              </a:ext>
            </a:extLst>
          </p:cNvPr>
          <p:cNvPicPr>
            <a:picLocks noChangeAspect="1"/>
          </p:cNvPicPr>
          <p:nvPr/>
        </p:nvPicPr>
        <p:blipFill>
          <a:blip r:embed="rId3"/>
          <a:stretch>
            <a:fillRect/>
          </a:stretch>
        </p:blipFill>
        <p:spPr>
          <a:xfrm>
            <a:off x="1892411" y="3047495"/>
            <a:ext cx="2083241" cy="2083241"/>
          </a:xfrm>
          <a:prstGeom prst="rect">
            <a:avLst/>
          </a:prstGeom>
        </p:spPr>
      </p:pic>
      <p:pic>
        <p:nvPicPr>
          <p:cNvPr id="8" name="Picture 7" descr="A graph of money and dollar signs&#10;&#10;Description automatically generated">
            <a:extLst>
              <a:ext uri="{FF2B5EF4-FFF2-40B4-BE49-F238E27FC236}">
                <a16:creationId xmlns:a16="http://schemas.microsoft.com/office/drawing/2014/main" id="{6AFB93BE-CDFC-39B4-876D-48552935167F}"/>
              </a:ext>
            </a:extLst>
          </p:cNvPr>
          <p:cNvPicPr>
            <a:picLocks noChangeAspect="1"/>
          </p:cNvPicPr>
          <p:nvPr/>
        </p:nvPicPr>
        <p:blipFill>
          <a:blip r:embed="rId4"/>
          <a:stretch>
            <a:fillRect/>
          </a:stretch>
        </p:blipFill>
        <p:spPr>
          <a:xfrm>
            <a:off x="4936286" y="3085961"/>
            <a:ext cx="2049269" cy="2049269"/>
          </a:xfrm>
          <a:prstGeom prst="rect">
            <a:avLst/>
          </a:prstGeom>
        </p:spPr>
      </p:pic>
      <p:pic>
        <p:nvPicPr>
          <p:cNvPr id="12" name="Picture 11" descr="A group of boxes with blue and orange labels&#10;&#10;Description automatically generated">
            <a:extLst>
              <a:ext uri="{FF2B5EF4-FFF2-40B4-BE49-F238E27FC236}">
                <a16:creationId xmlns:a16="http://schemas.microsoft.com/office/drawing/2014/main" id="{3ACF527B-A59B-668C-71F1-6A0DE151C6EF}"/>
              </a:ext>
            </a:extLst>
          </p:cNvPr>
          <p:cNvPicPr>
            <a:picLocks noChangeAspect="1"/>
          </p:cNvPicPr>
          <p:nvPr/>
        </p:nvPicPr>
        <p:blipFill>
          <a:blip r:embed="rId5"/>
          <a:stretch>
            <a:fillRect/>
          </a:stretch>
        </p:blipFill>
        <p:spPr>
          <a:xfrm>
            <a:off x="8124551" y="3120813"/>
            <a:ext cx="1929743" cy="1929743"/>
          </a:xfrm>
          <a:prstGeom prst="rect">
            <a:avLst/>
          </a:prstGeom>
        </p:spPr>
      </p:pic>
      <p:sp>
        <p:nvSpPr>
          <p:cNvPr id="13" name="Rectangle 12">
            <a:extLst>
              <a:ext uri="{FF2B5EF4-FFF2-40B4-BE49-F238E27FC236}">
                <a16:creationId xmlns:a16="http://schemas.microsoft.com/office/drawing/2014/main" id="{1224188D-9C67-41F0-90C8-285BC05BFE1A}"/>
              </a:ext>
            </a:extLst>
          </p:cNvPr>
          <p:cNvSpPr/>
          <p:nvPr/>
        </p:nvSpPr>
        <p:spPr>
          <a:xfrm>
            <a:off x="4862075" y="5269291"/>
            <a:ext cx="2186029" cy="544912"/>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latin typeface="Montserrat" panose="00000500000000000000" pitchFamily="50" charset="0"/>
              </a:rPr>
              <a:t>COST SAVINGS</a:t>
            </a:r>
          </a:p>
        </p:txBody>
      </p:sp>
      <p:sp>
        <p:nvSpPr>
          <p:cNvPr id="14" name="Rectangle 13">
            <a:extLst>
              <a:ext uri="{FF2B5EF4-FFF2-40B4-BE49-F238E27FC236}">
                <a16:creationId xmlns:a16="http://schemas.microsoft.com/office/drawing/2014/main" id="{4A2CA934-AE14-B461-E075-01B43F761DDD}"/>
              </a:ext>
            </a:extLst>
          </p:cNvPr>
          <p:cNvSpPr/>
          <p:nvPr/>
        </p:nvSpPr>
        <p:spPr>
          <a:xfrm>
            <a:off x="7985481" y="5205680"/>
            <a:ext cx="2186029" cy="544912"/>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latin typeface="Montserrat" panose="00000500000000000000" pitchFamily="50" charset="0"/>
              </a:rPr>
              <a:t>REDUCED INVENTORY NEEDS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2;p6">
            <a:extLst>
              <a:ext uri="{FF2B5EF4-FFF2-40B4-BE49-F238E27FC236}">
                <a16:creationId xmlns:a16="http://schemas.microsoft.com/office/drawing/2014/main" id="{26110E41-8F19-EFF2-0053-6CA4D2CBA0D5}"/>
              </a:ext>
            </a:extLst>
          </p:cNvPr>
          <p:cNvSpPr txBox="1"/>
          <p:nvPr/>
        </p:nvSpPr>
        <p:spPr>
          <a:xfrm>
            <a:off x="118742" y="517546"/>
            <a:ext cx="964825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Montserrat"/>
                <a:sym typeface="Montserrat"/>
              </a:rPr>
              <a:t>65 – Passenger Raft – Pre-order Today</a:t>
            </a:r>
            <a:endParaRPr/>
          </a:p>
        </p:txBody>
      </p:sp>
      <p:sp>
        <p:nvSpPr>
          <p:cNvPr id="3" name="Google Shape;94;p2">
            <a:extLst>
              <a:ext uri="{FF2B5EF4-FFF2-40B4-BE49-F238E27FC236}">
                <a16:creationId xmlns:a16="http://schemas.microsoft.com/office/drawing/2014/main" id="{EC77CC13-9B3C-989E-A72C-DE7C759F488D}"/>
              </a:ext>
            </a:extLst>
          </p:cNvPr>
          <p:cNvSpPr txBox="1"/>
          <p:nvPr/>
        </p:nvSpPr>
        <p:spPr>
          <a:xfrm>
            <a:off x="268450" y="1551963"/>
            <a:ext cx="4446164" cy="28007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Montserrat"/>
                <a:ea typeface="Montserrat"/>
                <a:cs typeface="Montserrat"/>
                <a:sym typeface="Montserrat"/>
              </a:rPr>
              <a:t>65 Passenger Raft</a:t>
            </a:r>
          </a:p>
          <a:p>
            <a:pPr marL="0" marR="0" lvl="0" indent="0" algn="l" rtl="0">
              <a:spcBef>
                <a:spcPts val="0"/>
              </a:spcBef>
              <a:spcAft>
                <a:spcPts val="0"/>
              </a:spcAft>
              <a:buNone/>
            </a:pPr>
            <a:endParaRPr lang="en-US" sz="1800" b="1" dirty="0">
              <a:solidFill>
                <a:schemeClr val="dk1"/>
              </a:solidFill>
              <a:latin typeface="Montserrat"/>
              <a:sym typeface="Montserrat"/>
            </a:endParaRPr>
          </a:p>
          <a:p>
            <a:pPr marL="0" marR="0" lvl="0" indent="0" algn="l" rtl="0">
              <a:spcBef>
                <a:spcPts val="0"/>
              </a:spcBef>
              <a:spcAft>
                <a:spcPts val="0"/>
              </a:spcAft>
              <a:buNone/>
            </a:pPr>
            <a:r>
              <a:rPr lang="en-US" sz="1400" dirty="0">
                <a:solidFill>
                  <a:schemeClr val="dk1"/>
                </a:solidFill>
                <a:latin typeface="Montserrat"/>
                <a:ea typeface="Montserrat"/>
                <a:cs typeface="Montserrat"/>
                <a:sym typeface="Montserrat"/>
              </a:rPr>
              <a:t>AVI Aviation’s 65-passenger raft is the first in the industry!  And with our new raft, you can expect the same exceptional quality of product that is synonymous with Avi Aviation, in additional to cost savings!</a:t>
            </a:r>
          </a:p>
          <a:p>
            <a:pPr marL="0" marR="0" lvl="0" indent="0" algn="l" rtl="0">
              <a:spcBef>
                <a:spcPts val="0"/>
              </a:spcBef>
              <a:spcAft>
                <a:spcPts val="0"/>
              </a:spcAft>
              <a:buNone/>
            </a:pPr>
            <a:endParaRPr lang="en-US" dirty="0">
              <a:solidFill>
                <a:schemeClr val="dk1"/>
              </a:solidFill>
              <a:latin typeface="Montserrat"/>
              <a:sym typeface="Montserrat"/>
            </a:endParaRPr>
          </a:p>
          <a:p>
            <a:pPr marL="0" marR="0" lvl="0" indent="0" algn="l" rtl="0">
              <a:spcBef>
                <a:spcPts val="0"/>
              </a:spcBef>
              <a:spcAft>
                <a:spcPts val="0"/>
              </a:spcAft>
              <a:buNone/>
            </a:pPr>
            <a:r>
              <a:rPr lang="en-US" b="1" dirty="0">
                <a:solidFill>
                  <a:schemeClr val="dk1"/>
                </a:solidFill>
                <a:latin typeface="Montserrat"/>
                <a:sym typeface="Montserrat"/>
              </a:rPr>
              <a:t>Features</a:t>
            </a:r>
            <a:endParaRPr sz="1400" dirty="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US" sz="1400" dirty="0">
                <a:solidFill>
                  <a:schemeClr val="dk1"/>
                </a:solidFill>
                <a:latin typeface="Montserrat"/>
                <a:ea typeface="Montserrat"/>
                <a:cs typeface="Montserrat"/>
                <a:sym typeface="Montserrat"/>
              </a:rPr>
              <a:t>No Additional Configuration Needed</a:t>
            </a:r>
          </a:p>
          <a:p>
            <a:pPr marL="0" marR="0" lvl="0" indent="0" algn="l" rtl="0">
              <a:spcBef>
                <a:spcPts val="0"/>
              </a:spcBef>
              <a:spcAft>
                <a:spcPts val="0"/>
              </a:spcAft>
              <a:buNone/>
            </a:pPr>
            <a:r>
              <a:rPr lang="en-US" dirty="0">
                <a:solidFill>
                  <a:schemeClr val="dk1"/>
                </a:solidFill>
                <a:latin typeface="Montserrat"/>
                <a:ea typeface="Montserrat"/>
                <a:cs typeface="Montserrat"/>
                <a:sym typeface="Montserrat"/>
              </a:rPr>
              <a:t>Reduces Inventory Requirements</a:t>
            </a:r>
          </a:p>
          <a:p>
            <a:pPr marL="0" marR="0" lvl="0" indent="0" algn="l" rtl="0">
              <a:spcBef>
                <a:spcPts val="0"/>
              </a:spcBef>
              <a:spcAft>
                <a:spcPts val="0"/>
              </a:spcAft>
              <a:buNone/>
            </a:pPr>
            <a:r>
              <a:rPr lang="en-US" dirty="0">
                <a:solidFill>
                  <a:schemeClr val="dk1"/>
                </a:solidFill>
                <a:latin typeface="Montserrat"/>
                <a:ea typeface="Montserrat"/>
                <a:cs typeface="Montserrat"/>
                <a:sym typeface="Montserrat"/>
              </a:rPr>
              <a:t>Extended Repair Cycle of 3 years to 5 years</a:t>
            </a:r>
          </a:p>
        </p:txBody>
      </p:sp>
      <p:pic>
        <p:nvPicPr>
          <p:cNvPr id="6" name="Picture 5">
            <a:extLst>
              <a:ext uri="{FF2B5EF4-FFF2-40B4-BE49-F238E27FC236}">
                <a16:creationId xmlns:a16="http://schemas.microsoft.com/office/drawing/2014/main" id="{3713BBFD-EB99-B0C6-3A77-92BCDDF581D4}"/>
              </a:ext>
            </a:extLst>
          </p:cNvPr>
          <p:cNvPicPr>
            <a:picLocks noChangeAspect="1"/>
          </p:cNvPicPr>
          <p:nvPr/>
        </p:nvPicPr>
        <p:blipFill rotWithShape="1">
          <a:blip r:embed="rId2"/>
          <a:srcRect l="2912" t="20558" r="32823" b="1356"/>
          <a:stretch/>
        </p:blipFill>
        <p:spPr>
          <a:xfrm>
            <a:off x="4830945" y="1399922"/>
            <a:ext cx="7361055" cy="4998121"/>
          </a:xfrm>
          <a:prstGeom prst="rect">
            <a:avLst/>
          </a:prstGeom>
        </p:spPr>
      </p:pic>
    </p:spTree>
    <p:extLst>
      <p:ext uri="{BB962C8B-B14F-4D97-AF65-F5344CB8AC3E}">
        <p14:creationId xmlns:p14="http://schemas.microsoft.com/office/powerpoint/2010/main" val="263887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2;p6">
            <a:extLst>
              <a:ext uri="{FF2B5EF4-FFF2-40B4-BE49-F238E27FC236}">
                <a16:creationId xmlns:a16="http://schemas.microsoft.com/office/drawing/2014/main" id="{26110E41-8F19-EFF2-0053-6CA4D2CBA0D5}"/>
              </a:ext>
            </a:extLst>
          </p:cNvPr>
          <p:cNvSpPr txBox="1"/>
          <p:nvPr/>
        </p:nvSpPr>
        <p:spPr>
          <a:xfrm>
            <a:off x="118742" y="517546"/>
            <a:ext cx="964825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Montserrat"/>
                <a:sym typeface="Montserrat"/>
              </a:rPr>
              <a:t>65 – Passenger Raft – Pre-order Today</a:t>
            </a:r>
            <a:endParaRPr/>
          </a:p>
        </p:txBody>
      </p:sp>
      <p:pic>
        <p:nvPicPr>
          <p:cNvPr id="6" name="Picture 5">
            <a:extLst>
              <a:ext uri="{FF2B5EF4-FFF2-40B4-BE49-F238E27FC236}">
                <a16:creationId xmlns:a16="http://schemas.microsoft.com/office/drawing/2014/main" id="{A36E02E1-FE37-9C2A-E179-D055B201C724}"/>
              </a:ext>
            </a:extLst>
          </p:cNvPr>
          <p:cNvPicPr>
            <a:picLocks noChangeAspect="1"/>
          </p:cNvPicPr>
          <p:nvPr/>
        </p:nvPicPr>
        <p:blipFill>
          <a:blip r:embed="rId2"/>
          <a:srcRect t="3384" b="3384"/>
          <a:stretch/>
        </p:blipFill>
        <p:spPr>
          <a:xfrm>
            <a:off x="1721348" y="1523224"/>
            <a:ext cx="4029421" cy="2421320"/>
          </a:xfrm>
          <a:prstGeom prst="rect">
            <a:avLst/>
          </a:prstGeom>
          <a:ln>
            <a:noFill/>
          </a:ln>
          <a:effectLst>
            <a:outerShdw blurRad="63500" dist="50800" dir="2700000" algn="tl" rotWithShape="0">
              <a:prstClr val="black">
                <a:alpha val="30000"/>
              </a:prstClr>
            </a:outerShdw>
          </a:effectLst>
        </p:spPr>
      </p:pic>
      <p:pic>
        <p:nvPicPr>
          <p:cNvPr id="8" name="Picture 7">
            <a:extLst>
              <a:ext uri="{FF2B5EF4-FFF2-40B4-BE49-F238E27FC236}">
                <a16:creationId xmlns:a16="http://schemas.microsoft.com/office/drawing/2014/main" id="{C48EC32D-DB22-6DE7-D46D-1250544B426D}"/>
              </a:ext>
            </a:extLst>
          </p:cNvPr>
          <p:cNvPicPr>
            <a:picLocks noChangeAspect="1"/>
          </p:cNvPicPr>
          <p:nvPr/>
        </p:nvPicPr>
        <p:blipFill rotWithShape="1">
          <a:blip r:embed="rId3"/>
          <a:srcRect t="11541" b="9762"/>
          <a:stretch/>
        </p:blipFill>
        <p:spPr>
          <a:xfrm>
            <a:off x="6441232" y="1523224"/>
            <a:ext cx="4102359" cy="2421321"/>
          </a:xfrm>
          <a:prstGeom prst="rect">
            <a:avLst/>
          </a:prstGeom>
          <a:ln>
            <a:noFill/>
          </a:ln>
          <a:effectLst>
            <a:outerShdw blurRad="63500" dist="50800" dir="2700000" algn="tl" rotWithShape="0">
              <a:prstClr val="black">
                <a:alpha val="30000"/>
              </a:prstClr>
            </a:outerShdw>
          </a:effectLst>
        </p:spPr>
      </p:pic>
      <p:pic>
        <p:nvPicPr>
          <p:cNvPr id="12" name="Picture 11">
            <a:extLst>
              <a:ext uri="{FF2B5EF4-FFF2-40B4-BE49-F238E27FC236}">
                <a16:creationId xmlns:a16="http://schemas.microsoft.com/office/drawing/2014/main" id="{AC2142DF-BFE2-E140-ADDC-D15818C94B98}"/>
              </a:ext>
            </a:extLst>
          </p:cNvPr>
          <p:cNvPicPr>
            <a:picLocks noChangeAspect="1"/>
          </p:cNvPicPr>
          <p:nvPr/>
        </p:nvPicPr>
        <p:blipFill>
          <a:blip r:embed="rId4"/>
          <a:srcRect l="327" r="327"/>
          <a:stretch/>
        </p:blipFill>
        <p:spPr>
          <a:xfrm>
            <a:off x="1721348" y="4003169"/>
            <a:ext cx="4029421" cy="2266550"/>
          </a:xfrm>
          <a:prstGeom prst="rect">
            <a:avLst/>
          </a:prstGeom>
          <a:ln>
            <a:noFill/>
          </a:ln>
          <a:effectLst>
            <a:outerShdw blurRad="63500" dist="50800" dir="2700000" algn="tl" rotWithShape="0">
              <a:prstClr val="black">
                <a:alpha val="30000"/>
              </a:prstClr>
            </a:outerShdw>
          </a:effectLst>
        </p:spPr>
      </p:pic>
      <p:pic>
        <p:nvPicPr>
          <p:cNvPr id="14" name="Picture 13">
            <a:extLst>
              <a:ext uri="{FF2B5EF4-FFF2-40B4-BE49-F238E27FC236}">
                <a16:creationId xmlns:a16="http://schemas.microsoft.com/office/drawing/2014/main" id="{E1D035E5-B945-237A-873D-F7465DD6F4D7}"/>
              </a:ext>
            </a:extLst>
          </p:cNvPr>
          <p:cNvPicPr>
            <a:picLocks noChangeAspect="1"/>
          </p:cNvPicPr>
          <p:nvPr/>
        </p:nvPicPr>
        <p:blipFill>
          <a:blip r:embed="rId5"/>
          <a:srcRect t="13167" b="13167"/>
          <a:stretch/>
        </p:blipFill>
        <p:spPr>
          <a:xfrm>
            <a:off x="6441232" y="4003168"/>
            <a:ext cx="4102359" cy="2266549"/>
          </a:xfrm>
          <a:prstGeom prst="rect">
            <a:avLst/>
          </a:prstGeom>
          <a:ln>
            <a:noFill/>
          </a:ln>
          <a:effectLst>
            <a:outerShdw blurRad="63500" dist="50800" dir="2700000" algn="tl" rotWithShape="0">
              <a:prstClr val="black">
                <a:alpha val="30000"/>
              </a:prstClr>
            </a:outerShdw>
          </a:effectLst>
        </p:spPr>
      </p:pic>
    </p:spTree>
    <p:extLst>
      <p:ext uri="{BB962C8B-B14F-4D97-AF65-F5344CB8AC3E}">
        <p14:creationId xmlns:p14="http://schemas.microsoft.com/office/powerpoint/2010/main" val="3175658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7AA32-9A1B-0AD4-BFFB-82FC35D3502F}"/>
            </a:ext>
          </a:extLst>
        </p:cNvPr>
        <p:cNvGrpSpPr/>
        <p:nvPr/>
      </p:nvGrpSpPr>
      <p:grpSpPr>
        <a:xfrm>
          <a:off x="0" y="0"/>
          <a:ext cx="0" cy="0"/>
          <a:chOff x="0" y="0"/>
          <a:chExt cx="0" cy="0"/>
        </a:xfrm>
      </p:grpSpPr>
      <p:sp>
        <p:nvSpPr>
          <p:cNvPr id="2" name="Google Shape;152;p6">
            <a:extLst>
              <a:ext uri="{FF2B5EF4-FFF2-40B4-BE49-F238E27FC236}">
                <a16:creationId xmlns:a16="http://schemas.microsoft.com/office/drawing/2014/main" id="{717D43E7-E315-008C-09F0-F473C3AA98BA}"/>
              </a:ext>
            </a:extLst>
          </p:cNvPr>
          <p:cNvSpPr txBox="1"/>
          <p:nvPr/>
        </p:nvSpPr>
        <p:spPr>
          <a:xfrm>
            <a:off x="118742" y="517546"/>
            <a:ext cx="964825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Montserrat"/>
                <a:sym typeface="Montserrat"/>
              </a:rPr>
              <a:t>56 versus 65 Passenger Raft</a:t>
            </a:r>
            <a:endParaRPr/>
          </a:p>
        </p:txBody>
      </p:sp>
      <p:pic>
        <p:nvPicPr>
          <p:cNvPr id="5" name="Picture 4" descr="A close-up of a flyer&#10;&#10;Description automatically generated">
            <a:extLst>
              <a:ext uri="{FF2B5EF4-FFF2-40B4-BE49-F238E27FC236}">
                <a16:creationId xmlns:a16="http://schemas.microsoft.com/office/drawing/2014/main" id="{2C480F1B-27B3-FC99-5EB2-CEFD0383A154}"/>
              </a:ext>
            </a:extLst>
          </p:cNvPr>
          <p:cNvPicPr>
            <a:picLocks noChangeAspect="1"/>
          </p:cNvPicPr>
          <p:nvPr/>
        </p:nvPicPr>
        <p:blipFill rotWithShape="1">
          <a:blip r:embed="rId2"/>
          <a:srcRect t="47483" b="13198"/>
          <a:stretch/>
        </p:blipFill>
        <p:spPr>
          <a:xfrm>
            <a:off x="0" y="1875360"/>
            <a:ext cx="12192000" cy="3704347"/>
          </a:xfrm>
          <a:prstGeom prst="rect">
            <a:avLst/>
          </a:prstGeom>
        </p:spPr>
      </p:pic>
    </p:spTree>
    <p:extLst>
      <p:ext uri="{BB962C8B-B14F-4D97-AF65-F5344CB8AC3E}">
        <p14:creationId xmlns:p14="http://schemas.microsoft.com/office/powerpoint/2010/main" val="219792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886E3-A2B2-43DF-E9A6-318E54AD8E85}"/>
            </a:ext>
          </a:extLst>
        </p:cNvPr>
        <p:cNvGrpSpPr/>
        <p:nvPr/>
      </p:nvGrpSpPr>
      <p:grpSpPr>
        <a:xfrm>
          <a:off x="0" y="0"/>
          <a:ext cx="0" cy="0"/>
          <a:chOff x="0" y="0"/>
          <a:chExt cx="0" cy="0"/>
        </a:xfrm>
      </p:grpSpPr>
      <p:sp>
        <p:nvSpPr>
          <p:cNvPr id="2" name="Google Shape;152;p6">
            <a:extLst>
              <a:ext uri="{FF2B5EF4-FFF2-40B4-BE49-F238E27FC236}">
                <a16:creationId xmlns:a16="http://schemas.microsoft.com/office/drawing/2014/main" id="{B396FFA8-9760-62CA-B4C0-A85CAF44919F}"/>
              </a:ext>
            </a:extLst>
          </p:cNvPr>
          <p:cNvSpPr txBox="1"/>
          <p:nvPr/>
        </p:nvSpPr>
        <p:spPr>
          <a:xfrm>
            <a:off x="118742" y="517546"/>
            <a:ext cx="964825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Montserrat"/>
                <a:sym typeface="Montserrat"/>
              </a:rPr>
              <a:t>AVI Aviation’s 6 – Passenger Reversible Raft</a:t>
            </a:r>
            <a:endParaRPr/>
          </a:p>
        </p:txBody>
      </p:sp>
      <p:sp>
        <p:nvSpPr>
          <p:cNvPr id="3" name="Google Shape;94;p2">
            <a:extLst>
              <a:ext uri="{FF2B5EF4-FFF2-40B4-BE49-F238E27FC236}">
                <a16:creationId xmlns:a16="http://schemas.microsoft.com/office/drawing/2014/main" id="{2071157D-EF47-AF08-7538-64B9AA323A46}"/>
              </a:ext>
            </a:extLst>
          </p:cNvPr>
          <p:cNvSpPr txBox="1"/>
          <p:nvPr/>
        </p:nvSpPr>
        <p:spPr>
          <a:xfrm>
            <a:off x="560264" y="1533506"/>
            <a:ext cx="6766968"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Montserrat"/>
                <a:ea typeface="Montserrat"/>
                <a:cs typeface="Montserrat"/>
                <a:sym typeface="Montserrat"/>
              </a:rPr>
              <a:t>6 – Passenger Reversible Life Raft</a:t>
            </a:r>
          </a:p>
          <a:p>
            <a:pPr marL="0" marR="0" lvl="0" indent="0" algn="l" rtl="0">
              <a:spcBef>
                <a:spcPts val="0"/>
              </a:spcBef>
              <a:spcAft>
                <a:spcPts val="0"/>
              </a:spcAft>
              <a:buNone/>
            </a:pPr>
            <a:endParaRPr lang="en-US" sz="2000" dirty="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US" sz="2000" dirty="0">
                <a:solidFill>
                  <a:schemeClr val="dk1"/>
                </a:solidFill>
                <a:latin typeface="Montserrat"/>
                <a:ea typeface="Montserrat"/>
                <a:cs typeface="Montserrat"/>
                <a:sym typeface="Montserrat"/>
              </a:rPr>
              <a:t>This dual-tube, reversible raft is specifically designed for the transport aircraft category, marking a significant milestone for us. Our state-of-the-art lightweight raft is tailored to the needs of commercial aircraft space, ensuring compatibility with both your Airbus and Boeing Fleet.</a:t>
            </a:r>
          </a:p>
          <a:p>
            <a:pPr marL="0" marR="0" lvl="0" indent="0" algn="l" rtl="0">
              <a:spcBef>
                <a:spcPts val="0"/>
              </a:spcBef>
              <a:spcAft>
                <a:spcPts val="0"/>
              </a:spcAft>
              <a:buNone/>
            </a:pPr>
            <a:endParaRPr lang="en-US" sz="2000" dirty="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US" sz="2000" b="1" dirty="0">
                <a:solidFill>
                  <a:schemeClr val="dk1"/>
                </a:solidFill>
                <a:latin typeface="Montserrat"/>
                <a:ea typeface="Montserrat"/>
                <a:cs typeface="Montserrat"/>
                <a:sym typeface="Montserrat"/>
              </a:rPr>
              <a:t>Features</a:t>
            </a:r>
          </a:p>
          <a:p>
            <a:pPr marL="0" marR="0" lvl="0" indent="0" algn="l" rtl="0">
              <a:spcBef>
                <a:spcPts val="0"/>
              </a:spcBef>
              <a:spcAft>
                <a:spcPts val="0"/>
              </a:spcAft>
              <a:buNone/>
            </a:pPr>
            <a:r>
              <a:rPr lang="en-US" sz="2000" dirty="0">
                <a:solidFill>
                  <a:schemeClr val="dk1"/>
                </a:solidFill>
                <a:latin typeface="Montserrat"/>
                <a:ea typeface="Montserrat"/>
                <a:cs typeface="Montserrat"/>
                <a:sym typeface="Montserrat"/>
              </a:rPr>
              <a:t>Cutting Edge Materials and Technology</a:t>
            </a:r>
          </a:p>
          <a:p>
            <a:pPr marL="0" marR="0" lvl="0" indent="0" algn="l" rtl="0">
              <a:spcBef>
                <a:spcPts val="0"/>
              </a:spcBef>
              <a:spcAft>
                <a:spcPts val="0"/>
              </a:spcAft>
              <a:buNone/>
            </a:pPr>
            <a:r>
              <a:rPr lang="en-US" sz="2000" dirty="0">
                <a:solidFill>
                  <a:schemeClr val="dk1"/>
                </a:solidFill>
                <a:latin typeface="Montserrat"/>
                <a:ea typeface="Montserrat"/>
                <a:cs typeface="Montserrat"/>
                <a:sym typeface="Montserrat"/>
              </a:rPr>
              <a:t>Increase Intervals of Inspection from 3 to 5 years</a:t>
            </a:r>
          </a:p>
        </p:txBody>
      </p:sp>
      <p:pic>
        <p:nvPicPr>
          <p:cNvPr id="5" name="Picture 4" descr="A red and yellow inflatable object&#10;&#10;Description automatically generated">
            <a:extLst>
              <a:ext uri="{FF2B5EF4-FFF2-40B4-BE49-F238E27FC236}">
                <a16:creationId xmlns:a16="http://schemas.microsoft.com/office/drawing/2014/main" id="{00AC845E-E47B-C989-2D2B-840CEAAA3572}"/>
              </a:ext>
            </a:extLst>
          </p:cNvPr>
          <p:cNvPicPr>
            <a:picLocks noChangeAspect="1"/>
          </p:cNvPicPr>
          <p:nvPr/>
        </p:nvPicPr>
        <p:blipFill>
          <a:blip r:embed="rId2"/>
          <a:stretch>
            <a:fillRect/>
          </a:stretch>
        </p:blipFill>
        <p:spPr>
          <a:xfrm>
            <a:off x="6270172" y="1361533"/>
            <a:ext cx="6638561" cy="4978921"/>
          </a:xfrm>
          <a:prstGeom prst="rect">
            <a:avLst/>
          </a:prstGeom>
        </p:spPr>
      </p:pic>
    </p:spTree>
    <p:extLst>
      <p:ext uri="{BB962C8B-B14F-4D97-AF65-F5344CB8AC3E}">
        <p14:creationId xmlns:p14="http://schemas.microsoft.com/office/powerpoint/2010/main" val="2402597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2;p6">
            <a:extLst>
              <a:ext uri="{FF2B5EF4-FFF2-40B4-BE49-F238E27FC236}">
                <a16:creationId xmlns:a16="http://schemas.microsoft.com/office/drawing/2014/main" id="{291719B9-7E7D-59D5-EB15-E38189EC8DE1}"/>
              </a:ext>
            </a:extLst>
          </p:cNvPr>
          <p:cNvSpPr txBox="1"/>
          <p:nvPr/>
        </p:nvSpPr>
        <p:spPr>
          <a:xfrm>
            <a:off x="118742" y="517546"/>
            <a:ext cx="964825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Montserrat"/>
                <a:sym typeface="Montserrat"/>
              </a:rPr>
              <a:t>AVI Aviation’s 6 – Passenger Reversible Raft</a:t>
            </a:r>
            <a:endParaRPr/>
          </a:p>
        </p:txBody>
      </p:sp>
      <p:sp>
        <p:nvSpPr>
          <p:cNvPr id="4" name="TextBox 3">
            <a:extLst>
              <a:ext uri="{FF2B5EF4-FFF2-40B4-BE49-F238E27FC236}">
                <a16:creationId xmlns:a16="http://schemas.microsoft.com/office/drawing/2014/main" id="{1E269423-E35E-2ACF-6122-DC7897BC4454}"/>
              </a:ext>
            </a:extLst>
          </p:cNvPr>
          <p:cNvSpPr txBox="1"/>
          <p:nvPr/>
        </p:nvSpPr>
        <p:spPr>
          <a:xfrm>
            <a:off x="602901" y="1836960"/>
            <a:ext cx="10631156" cy="4031873"/>
          </a:xfrm>
          <a:prstGeom prst="rect">
            <a:avLst/>
          </a:prstGeom>
          <a:noFill/>
        </p:spPr>
        <p:txBody>
          <a:bodyPr wrap="square">
            <a:spAutoFit/>
          </a:bodyPr>
          <a:lstStyle/>
          <a:p>
            <a:pPr algn="l"/>
            <a:r>
              <a:rPr lang="en-US" b="1" i="0" u="none" strike="noStrike">
                <a:solidFill>
                  <a:srgbClr val="E87722"/>
                </a:solidFill>
                <a:effectLst/>
                <a:latin typeface="Montserrat" panose="00000500000000000000" pitchFamily="2" charset="0"/>
              </a:rPr>
              <a:t>Allow us to provide you with a detailed description of our AVI Survival Products Reversible Life Raft:</a:t>
            </a:r>
          </a:p>
          <a:p>
            <a:pPr algn="l"/>
            <a:endParaRPr lang="en-US" b="0" i="0" u="none" strike="noStrike">
              <a:solidFill>
                <a:srgbClr val="101820"/>
              </a:solidFill>
              <a:effectLst/>
              <a:latin typeface="Montserrat" panose="00000500000000000000" pitchFamily="2" charset="0"/>
            </a:endParaRPr>
          </a:p>
          <a:p>
            <a:pPr algn="l"/>
            <a:r>
              <a:rPr lang="en-US" sz="1200" b="0" i="0" u="none" strike="noStrike">
                <a:solidFill>
                  <a:srgbClr val="101820"/>
                </a:solidFill>
                <a:effectLst/>
                <a:latin typeface="Montserrat" panose="00000500000000000000" pitchFamily="2" charset="0"/>
              </a:rPr>
              <a:t>a. The SP06001 Reversible Life Raft was certified in adherence to the Federal Aviation Administration (FAA) requirements for Technical Standard Order (TSO) C70b, Type I.</a:t>
            </a:r>
          </a:p>
          <a:p>
            <a:pPr algn="l"/>
            <a:r>
              <a:rPr lang="en-US" sz="1200" b="0" i="0" u="none" strike="noStrike">
                <a:solidFill>
                  <a:srgbClr val="101820"/>
                </a:solidFill>
                <a:effectLst/>
                <a:latin typeface="Montserrat" panose="00000500000000000000" pitchFamily="2" charset="0"/>
              </a:rPr>
              <a:t>b. Engineered for over-water emergencies, the SP06001 Series Life Raft is a Type I, twin tube, reversible, manually activated, and self-inflating aviation life raft. It serves as a reliable and swift means of egress for both aircraft crew members and passengers in the event of an emergency.</a:t>
            </a:r>
          </a:p>
          <a:p>
            <a:pPr algn="l"/>
            <a:r>
              <a:rPr lang="en-US" sz="1200" b="0" i="0" u="none" strike="noStrike">
                <a:solidFill>
                  <a:srgbClr val="101820"/>
                </a:solidFill>
                <a:effectLst/>
                <a:latin typeface="Montserrat" panose="00000500000000000000" pitchFamily="2" charset="0"/>
              </a:rPr>
              <a:t>c. For effortless deployment, the life raft is stored inside a vinyl-coated nylon valise that opens seamlessly. Upon deployment, the equipment kit is securely attached to the life raft, ensuring the equipment remains intact during deployment.</a:t>
            </a:r>
          </a:p>
          <a:p>
            <a:pPr algn="l"/>
            <a:r>
              <a:rPr lang="en-US" sz="1200" b="0" i="0" u="none" strike="noStrike">
                <a:solidFill>
                  <a:srgbClr val="101820"/>
                </a:solidFill>
                <a:effectLst/>
                <a:latin typeface="Montserrat" panose="00000500000000000000" pitchFamily="2" charset="0"/>
              </a:rPr>
              <a:t>d. The life raft comprises two pneumatically independent, hexagon-shaped buoyancy tubes that are structurally interconnected. A fabric deck is secured between both buoyancy tubes, allowing for reversible function. The life raft is also equipped with stabilizing bags, lifelines, boarding stirrups, an inflation system, a heaving line, a hand pump, a bailing bucket, a sea anchor, an inflation/retaining line, and valise, all of which are integral to its design.</a:t>
            </a:r>
          </a:p>
          <a:p>
            <a:pPr algn="l"/>
            <a:r>
              <a:rPr lang="en-US" sz="1200" b="0" i="0" u="none" strike="noStrike">
                <a:solidFill>
                  <a:srgbClr val="101820"/>
                </a:solidFill>
                <a:effectLst/>
                <a:latin typeface="Montserrat" panose="00000500000000000000" pitchFamily="2" charset="0"/>
              </a:rPr>
              <a:t>e. Throughout the fundamental structure of the air-holding tubes, we utilize durable and reliable urethane-coated nylon.</a:t>
            </a:r>
          </a:p>
          <a:p>
            <a:pPr algn="l"/>
            <a:r>
              <a:rPr lang="en-US" sz="1200" b="0" i="0" u="none" strike="noStrike">
                <a:solidFill>
                  <a:srgbClr val="101820"/>
                </a:solidFill>
                <a:effectLst/>
                <a:latin typeface="Montserrat" panose="00000500000000000000" pitchFamily="2" charset="0"/>
              </a:rPr>
              <a:t>f. The life raft canopy is constructed from lightweight urethane-coated rip-stop nylon fabric. To ensure long-lasting durability and resistance against rot and fungus, the lifelines, retaining lines, and other attachments are crafted from high-quality materials.</a:t>
            </a:r>
          </a:p>
          <a:p>
            <a:pPr algn="l"/>
            <a:r>
              <a:rPr lang="en-US" sz="1200" b="0" i="0" u="none" strike="noStrike">
                <a:solidFill>
                  <a:srgbClr val="101820"/>
                </a:solidFill>
                <a:effectLst/>
                <a:latin typeface="Montserrat" panose="00000500000000000000" pitchFamily="2" charset="0"/>
              </a:rPr>
              <a:t>g. Equipped with a manually activated, lanyard-triggered, self-inflating system, the life raft ensures a prompt response when required. The inflation system comprises a composite cylinder charged with N2/CO2, a pressure gauge, and an inflation valve.  In addition, the reversible life raft comes with a raft knife with a recessed blade design, a lifeline that encircles the exterior perimeter of the raft, a canopy that can be erected after boarding, a heaving line and ring stored in a fire-retardant pouch, a specially designed dual purpose sea anchor/raft valise, strategically positioned boarding aids, hand pump assembly, and comprehensive equipment kit. </a:t>
            </a:r>
          </a:p>
        </p:txBody>
      </p:sp>
    </p:spTree>
    <p:extLst>
      <p:ext uri="{BB962C8B-B14F-4D97-AF65-F5344CB8AC3E}">
        <p14:creationId xmlns:p14="http://schemas.microsoft.com/office/powerpoint/2010/main" val="307178904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5838DFA416094CB980DA37B5995A48" ma:contentTypeVersion="16" ma:contentTypeDescription="Create a new document." ma:contentTypeScope="" ma:versionID="68ee4015a2d99878114091568f7cc345">
  <xsd:schema xmlns:xsd="http://www.w3.org/2001/XMLSchema" xmlns:xs="http://www.w3.org/2001/XMLSchema" xmlns:p="http://schemas.microsoft.com/office/2006/metadata/properties" xmlns:ns3="ed9ba13d-9018-4098-88ae-d623bf7afc8c" xmlns:ns4="ceefbd95-4cdb-40cc-a9e3-123b2fa527d1" targetNamespace="http://schemas.microsoft.com/office/2006/metadata/properties" ma:root="true" ma:fieldsID="950056727a64a1e6e2a544e269e30486" ns3:_="" ns4:_="">
    <xsd:import namespace="ed9ba13d-9018-4098-88ae-d623bf7afc8c"/>
    <xsd:import namespace="ceefbd95-4cdb-40cc-a9e3-123b2fa527d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LengthInSeconds" minOccurs="0"/>
                <xsd:element ref="ns4:_activity" minOccurs="0"/>
                <xsd:element ref="ns4:MediaServiceObjectDetectorVersions" minOccurs="0"/>
                <xsd:element ref="ns4:MediaServiceLocation"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9ba13d-9018-4098-88ae-d623bf7afc8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efbd95-4cdb-40cc-a9e3-123b2fa527d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eefbd95-4cdb-40cc-a9e3-123b2fa527d1" xsi:nil="true"/>
  </documentManagement>
</p:properties>
</file>

<file path=customXml/itemProps1.xml><?xml version="1.0" encoding="utf-8"?>
<ds:datastoreItem xmlns:ds="http://schemas.openxmlformats.org/officeDocument/2006/customXml" ds:itemID="{E2D52290-3688-4A0A-AEC5-FA0A95FF820C}">
  <ds:schemaRefs>
    <ds:schemaRef ds:uri="ceefbd95-4cdb-40cc-a9e3-123b2fa527d1"/>
    <ds:schemaRef ds:uri="ed9ba13d-9018-4098-88ae-d623bf7afc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5807E3-DE6A-4348-90C1-FA5661F1825F}">
  <ds:schemaRefs>
    <ds:schemaRef ds:uri="http://schemas.microsoft.com/sharepoint/v3/contenttype/forms"/>
  </ds:schemaRefs>
</ds:datastoreItem>
</file>

<file path=customXml/itemProps3.xml><?xml version="1.0" encoding="utf-8"?>
<ds:datastoreItem xmlns:ds="http://schemas.openxmlformats.org/officeDocument/2006/customXml" ds:itemID="{0EDE0C92-0C01-462C-A1A3-24B9D5CA7265}">
  <ds:schemaRefs>
    <ds:schemaRef ds:uri="ceefbd95-4cdb-40cc-a9e3-123b2fa527d1"/>
    <ds:schemaRef ds:uri="ed9ba13d-9018-4098-88ae-d623bf7af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569</TotalTime>
  <Words>857</Words>
  <Application>Microsoft Office PowerPoint</Application>
  <PresentationFormat>Widescreen</PresentationFormat>
  <Paragraphs>72</Paragraphs>
  <Slides>10</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Montserrat</vt:lpstr>
      <vt:lpstr>Office Theme</vt:lpstr>
      <vt:lpstr>Gaining a Competitive Edge  with our Trailblazing  Innovative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FCAH Aerospace Overview</dc:title>
  <dc:creator>Travis Schneider</dc:creator>
  <cp:lastModifiedBy>Travis Schneider</cp:lastModifiedBy>
  <cp:revision>13</cp:revision>
  <dcterms:created xsi:type="dcterms:W3CDTF">2023-05-02T16:20:02Z</dcterms:created>
  <dcterms:modified xsi:type="dcterms:W3CDTF">2024-03-20T14:07:59Z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0x010100A05838DFA416094CB980DA37B5995A48</vt:lpwstr>
  </property>
</Properties>
</file>